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  <p:sldMasterId id="2147483895" r:id="rId2"/>
  </p:sldMasterIdLst>
  <p:notesMasterIdLst>
    <p:notesMasterId r:id="rId21"/>
  </p:notesMasterIdLst>
  <p:sldIdLst>
    <p:sldId id="367" r:id="rId3"/>
    <p:sldId id="265" r:id="rId4"/>
    <p:sldId id="454" r:id="rId5"/>
    <p:sldId id="571" r:id="rId6"/>
    <p:sldId id="572" r:id="rId7"/>
    <p:sldId id="561" r:id="rId8"/>
    <p:sldId id="570" r:id="rId9"/>
    <p:sldId id="286" r:id="rId10"/>
    <p:sldId id="559" r:id="rId11"/>
    <p:sldId id="560" r:id="rId12"/>
    <p:sldId id="564" r:id="rId13"/>
    <p:sldId id="567" r:id="rId14"/>
    <p:sldId id="569" r:id="rId15"/>
    <p:sldId id="565" r:id="rId16"/>
    <p:sldId id="568" r:id="rId17"/>
    <p:sldId id="566" r:id="rId18"/>
    <p:sldId id="558" r:id="rId19"/>
    <p:sldId id="55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ise, Laurie" initials="BL" lastIdx="2" clrIdx="0">
    <p:extLst>
      <p:ext uri="{19B8F6BF-5375-455C-9EA6-DF929625EA0E}">
        <p15:presenceInfo xmlns:p15="http://schemas.microsoft.com/office/powerpoint/2012/main" userId="S-1-5-21-1371027701-2112946977-538272213-85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85534" autoAdjust="0"/>
  </p:normalViewPr>
  <p:slideViewPr>
    <p:cSldViewPr snapToGrid="0">
      <p:cViewPr varScale="1">
        <p:scale>
          <a:sx n="107" d="100"/>
          <a:sy n="107" d="100"/>
        </p:scale>
        <p:origin x="106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12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7E3B5-3E61-48F0-AC9F-C40DE8E8F35C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01063E-1331-4775-9162-032E89695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27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85DB0-5B4E-4B98-84AA-154708F0E1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28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1063E-1331-4775-9162-032E896955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7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10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CD465F-E1D4-45BC-888C-5A3B0AF4C821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F6E3DC-4637-4DDB-BC5B-CA8388E80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03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CD465F-E1D4-45BC-888C-5A3B0AF4C821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F6E3DC-4637-4DDB-BC5B-CA8388E80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5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CD465F-E1D4-45BC-888C-5A3B0AF4C821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F6E3DC-4637-4DDB-BC5B-CA8388E80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06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837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207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40562"/>
            <a:ext cx="10972800" cy="42452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 February 25,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Disinfection and Public Health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F6E3DC-4637-4DDB-BC5B-CA8388E806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C562FA-E8DB-43A8-AF2D-82FE17F439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62" y="6041141"/>
            <a:ext cx="1188720" cy="532942"/>
          </a:xfrm>
          <a:prstGeom prst="rect">
            <a:avLst/>
          </a:prstGeo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873317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CD465F-E1D4-45BC-888C-5A3B0AF4C821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F6E3DC-4637-4DDB-BC5B-CA8388E806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5C5720-6CF2-433C-A637-9F00E8A5F3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62" y="6041141"/>
            <a:ext cx="1188720" cy="532942"/>
          </a:xfrm>
          <a:prstGeom prst="rect">
            <a:avLst/>
          </a:prstGeo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95301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 February 25,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Disinfection and Public Health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F6E3DC-4637-4DDB-BC5B-CA8388E80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2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CD465F-E1D4-45BC-888C-5A3B0AF4C821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F6E3DC-4637-4DDB-BC5B-CA8388E80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04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CD465F-E1D4-45BC-888C-5A3B0AF4C821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F6E3DC-4637-4DDB-BC5B-CA8388E80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CD465F-E1D4-45BC-888C-5A3B0AF4C821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F6E3DC-4637-4DDB-BC5B-CA8388E80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60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CD465F-E1D4-45BC-888C-5A3B0AF4C821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F6E3DC-4637-4DDB-BC5B-CA8388E80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1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CD465F-E1D4-45BC-888C-5A3B0AF4C821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F6E3DC-4637-4DDB-BC5B-CA8388E80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96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CD465F-E1D4-45BC-888C-5A3B0AF4C821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F6E3DC-4637-4DDB-BC5B-CA8388E80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50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CD465F-E1D4-45BC-888C-5A3B0AF4C821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F6E3DC-4637-4DDB-BC5B-CA8388E806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2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28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0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900" r:id="rId3"/>
    <p:sldLayoutId id="214748390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2970" y="542706"/>
            <a:ext cx="102984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NGA NURI Project: Benchmark data development to classify damage for natural disaster relief efforts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i="1" dirty="0"/>
              <a:t>War related damage assessment in Kyiv, Ukraine, using Sentinel-1 radar and Sentinel-2 optical images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85188" y="4713668"/>
            <a:ext cx="64130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Civil and Environmental Engineering Department</a:t>
            </a:r>
          </a:p>
          <a:p>
            <a:pPr algn="ctr"/>
            <a:r>
              <a:rPr lang="en-US" sz="2400" b="1" dirty="0"/>
              <a:t>School of Engineering</a:t>
            </a:r>
          </a:p>
          <a:p>
            <a:pPr algn="ctr"/>
            <a:r>
              <a:rPr lang="en-US" sz="2400" b="1" dirty="0"/>
              <a:t>Tufts University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71868" y="3345251"/>
            <a:ext cx="6760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PI: Laurie G. Baise</a:t>
            </a:r>
          </a:p>
          <a:p>
            <a:pPr algn="ctr"/>
            <a:r>
              <a:rPr lang="en-US" sz="2400" b="1" dirty="0"/>
              <a:t>Co-PI: Magaly Koch (BU) and Babak </a:t>
            </a:r>
            <a:r>
              <a:rPr lang="en-US" sz="2400" b="1" dirty="0" err="1"/>
              <a:t>Moaveni</a:t>
            </a:r>
            <a:r>
              <a:rPr lang="en-US" sz="2400" b="1" dirty="0"/>
              <a:t> (Tufts)</a:t>
            </a:r>
          </a:p>
        </p:txBody>
      </p:sp>
    </p:spTree>
    <p:extLst>
      <p:ext uri="{BB962C8B-B14F-4D97-AF65-F5344CB8AC3E}">
        <p14:creationId xmlns:p14="http://schemas.microsoft.com/office/powerpoint/2010/main" val="1274889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55FE8-3B54-F129-EF5F-0CB4FC82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555" y="61780"/>
            <a:ext cx="3800168" cy="1143000"/>
          </a:xfrm>
        </p:spPr>
        <p:txBody>
          <a:bodyPr/>
          <a:lstStyle/>
          <a:p>
            <a:r>
              <a:rPr lang="en-US" dirty="0"/>
              <a:t>Building masks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A4D1C-617D-5B66-2425-50F5DC284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6" y="5432557"/>
            <a:ext cx="8502057" cy="751915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The comparison of (a) OSM building footprint with the (b) ESRI land use/land cover, (c) GHSL, (d) WSF, and (e) ESA </a:t>
            </a:r>
            <a:r>
              <a:rPr lang="en-US" sz="1800" dirty="0" err="1"/>
              <a:t>WorldCover</a:t>
            </a:r>
            <a:r>
              <a:rPr lang="en-US" sz="1800" dirty="0"/>
              <a:t> map.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75C904-71DB-F97D-3CD2-EE09C5306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75" y="1010654"/>
            <a:ext cx="8276462" cy="4379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5AB50B-8D67-B67B-23CD-AE157A7C6934}"/>
              </a:ext>
            </a:extLst>
          </p:cNvPr>
          <p:cNvSpPr txBox="1"/>
          <p:nvPr/>
        </p:nvSpPr>
        <p:spPr>
          <a:xfrm>
            <a:off x="8598310" y="1257948"/>
            <a:ext cx="31610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OSM building footprints are detailed but not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ESRI landcover and GHSL are too general and are not a useful mask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World Settlement Footprint provides the most detailed AND complete mapping of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OSM is used in small test area to evaluate accuracy;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OSM and WSF are both applied for comparison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9467B-0D3A-D807-1C3B-538C60A626D8}"/>
              </a:ext>
            </a:extLst>
          </p:cNvPr>
          <p:cNvSpPr txBox="1"/>
          <p:nvPr/>
        </p:nvSpPr>
        <p:spPr>
          <a:xfrm>
            <a:off x="295078" y="2188859"/>
            <a:ext cx="69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OSM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452E3-C3E6-EBAA-AAC5-BBD6027DA881}"/>
              </a:ext>
            </a:extLst>
          </p:cNvPr>
          <p:cNvSpPr txBox="1"/>
          <p:nvPr/>
        </p:nvSpPr>
        <p:spPr>
          <a:xfrm>
            <a:off x="3097463" y="3197108"/>
            <a:ext cx="69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WSF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4339C-44D4-9C7F-B911-A4FBA6AFB58D}"/>
              </a:ext>
            </a:extLst>
          </p:cNvPr>
          <p:cNvSpPr txBox="1"/>
          <p:nvPr/>
        </p:nvSpPr>
        <p:spPr>
          <a:xfrm>
            <a:off x="5810826" y="3148114"/>
            <a:ext cx="1420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ESA </a:t>
            </a:r>
            <a:r>
              <a:rPr lang="en-US" dirty="0" err="1">
                <a:solidFill>
                  <a:schemeClr val="bg1"/>
                </a:solidFill>
              </a:rPr>
              <a:t>Worldcover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E0792F-C1E6-7919-6B61-2B164D73BB06}"/>
              </a:ext>
            </a:extLst>
          </p:cNvPr>
          <p:cNvSpPr txBox="1"/>
          <p:nvPr/>
        </p:nvSpPr>
        <p:spPr>
          <a:xfrm>
            <a:off x="2942828" y="976773"/>
            <a:ext cx="1366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ESRI landcover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7AB100-1489-2A56-1C56-F01EC1ED351C}"/>
              </a:ext>
            </a:extLst>
          </p:cNvPr>
          <p:cNvSpPr txBox="1"/>
          <p:nvPr/>
        </p:nvSpPr>
        <p:spPr>
          <a:xfrm>
            <a:off x="5722716" y="968289"/>
            <a:ext cx="69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GHSL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CF5C3D-C41F-ABAC-11B6-27B7FECBB7FC}"/>
              </a:ext>
            </a:extLst>
          </p:cNvPr>
          <p:cNvSpPr/>
          <p:nvPr/>
        </p:nvSpPr>
        <p:spPr>
          <a:xfrm>
            <a:off x="96253" y="2109436"/>
            <a:ext cx="2915337" cy="234568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9E57EAB-AE54-E9BF-01E9-E6EC514C5222}"/>
              </a:ext>
            </a:extLst>
          </p:cNvPr>
          <p:cNvSpPr/>
          <p:nvPr/>
        </p:nvSpPr>
        <p:spPr>
          <a:xfrm>
            <a:off x="2901328" y="3148116"/>
            <a:ext cx="2909498" cy="2242074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98867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3F75A-9643-E9F6-2CEA-D9CC83DFC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7130"/>
            <a:ext cx="4461638" cy="1143000"/>
          </a:xfrm>
        </p:spPr>
        <p:txBody>
          <a:bodyPr/>
          <a:lstStyle/>
          <a:p>
            <a:r>
              <a:rPr lang="en-US" sz="3200" dirty="0"/>
              <a:t>Results: Sentinel-1 SAR Backscatter Intensity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89A4D-1B3C-C326-0721-8B5BC5969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C7791-852A-CE81-A80A-4374B7264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3" y="1233006"/>
            <a:ext cx="5029200" cy="502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F8B097-BFEC-9014-7763-33F2FDD65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4"/>
          <a:stretch/>
        </p:blipFill>
        <p:spPr bwMode="auto">
          <a:xfrm>
            <a:off x="5280270" y="743585"/>
            <a:ext cx="6645910" cy="6114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8231A20-CFF7-687B-0280-2B6DB2668AAD}"/>
              </a:ext>
            </a:extLst>
          </p:cNvPr>
          <p:cNvGrpSpPr/>
          <p:nvPr/>
        </p:nvGrpSpPr>
        <p:grpSpPr>
          <a:xfrm>
            <a:off x="898078" y="1702330"/>
            <a:ext cx="1851912" cy="2318104"/>
            <a:chOff x="-78379" y="60385"/>
            <a:chExt cx="1852426" cy="2318135"/>
          </a:xfrm>
        </p:grpSpPr>
        <p:sp>
          <p:nvSpPr>
            <p:cNvPr id="14" name="Text Box 155">
              <a:extLst>
                <a:ext uri="{FF2B5EF4-FFF2-40B4-BE49-F238E27FC236}">
                  <a16:creationId xmlns:a16="http://schemas.microsoft.com/office/drawing/2014/main" id="{DAF0C8CE-4F59-523B-708D-194F84717BC7}"/>
                </a:ext>
              </a:extLst>
            </p:cNvPr>
            <p:cNvSpPr txBox="1"/>
            <p:nvPr/>
          </p:nvSpPr>
          <p:spPr>
            <a:xfrm>
              <a:off x="252194" y="1611139"/>
              <a:ext cx="25971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2D541E6-45A1-11D2-7435-9897E42B4DBE}"/>
                </a:ext>
              </a:extLst>
            </p:cNvPr>
            <p:cNvGrpSpPr/>
            <p:nvPr/>
          </p:nvGrpSpPr>
          <p:grpSpPr>
            <a:xfrm>
              <a:off x="-78379" y="60385"/>
              <a:ext cx="1852426" cy="2318135"/>
              <a:chOff x="-78379" y="60385"/>
              <a:chExt cx="1852426" cy="231813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8A94FBC-DD40-5132-3583-CA27657CC55E}"/>
                  </a:ext>
                </a:extLst>
              </p:cNvPr>
              <p:cNvSpPr/>
              <p:nvPr/>
            </p:nvSpPr>
            <p:spPr>
              <a:xfrm>
                <a:off x="198407" y="60385"/>
                <a:ext cx="1575640" cy="123542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9" name="Text Box 9">
                <a:extLst>
                  <a:ext uri="{FF2B5EF4-FFF2-40B4-BE49-F238E27FC236}">
                    <a16:creationId xmlns:a16="http://schemas.microsoft.com/office/drawing/2014/main" id="{DFC22205-CD28-A70D-DD85-EC182839F3E4}"/>
                  </a:ext>
                </a:extLst>
              </p:cNvPr>
              <p:cNvSpPr txBox="1"/>
              <p:nvPr/>
            </p:nvSpPr>
            <p:spPr>
              <a:xfrm>
                <a:off x="-78379" y="1431314"/>
                <a:ext cx="253365" cy="29464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effectLst/>
                    <a:latin typeface="Palatino Linotype" panose="0204050205050503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20" name="Text Box 153">
                <a:extLst>
                  <a:ext uri="{FF2B5EF4-FFF2-40B4-BE49-F238E27FC236}">
                    <a16:creationId xmlns:a16="http://schemas.microsoft.com/office/drawing/2014/main" id="{188340D8-5F29-7E44-3368-F3F4356422A4}"/>
                  </a:ext>
                </a:extLst>
              </p:cNvPr>
              <p:cNvSpPr txBox="1"/>
              <p:nvPr/>
            </p:nvSpPr>
            <p:spPr>
              <a:xfrm>
                <a:off x="119213" y="2083880"/>
                <a:ext cx="245745" cy="29464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effectLst/>
                    <a:latin typeface="Palatino Linotype" panose="0204050205050503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67240A5-7700-1576-C449-5E735C24BE01}"/>
                  </a:ext>
                </a:extLst>
              </p:cNvPr>
              <p:cNvSpPr/>
              <p:nvPr/>
            </p:nvSpPr>
            <p:spPr>
              <a:xfrm>
                <a:off x="353683" y="2156604"/>
                <a:ext cx="158750" cy="13716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FA334F9-B424-BAA7-0C53-1812CC2F4B7A}"/>
                  </a:ext>
                </a:extLst>
              </p:cNvPr>
              <p:cNvSpPr/>
              <p:nvPr/>
            </p:nvSpPr>
            <p:spPr>
              <a:xfrm>
                <a:off x="181155" y="1500996"/>
                <a:ext cx="158817" cy="1375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A06CC1-9B02-8AA6-FCFD-EE5A06F584BA}"/>
                </a:ext>
              </a:extLst>
            </p:cNvPr>
            <p:cNvSpPr/>
            <p:nvPr/>
          </p:nvSpPr>
          <p:spPr>
            <a:xfrm>
              <a:off x="439947" y="1578634"/>
              <a:ext cx="158817" cy="1375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7E2B3CB-228B-6E14-C04B-998B97C16AB5}"/>
              </a:ext>
            </a:extLst>
          </p:cNvPr>
          <p:cNvGrpSpPr/>
          <p:nvPr/>
        </p:nvGrpSpPr>
        <p:grpSpPr>
          <a:xfrm>
            <a:off x="5280270" y="743585"/>
            <a:ext cx="5963281" cy="4371743"/>
            <a:chOff x="0" y="0"/>
            <a:chExt cx="5963790" cy="4371911"/>
          </a:xfrm>
        </p:grpSpPr>
        <p:sp>
          <p:nvSpPr>
            <p:cNvPr id="24" name="Text Box 10">
              <a:extLst>
                <a:ext uri="{FF2B5EF4-FFF2-40B4-BE49-F238E27FC236}">
                  <a16:creationId xmlns:a16="http://schemas.microsoft.com/office/drawing/2014/main" id="{5B22330D-E4E4-AFBF-844F-D21574FEA9E1}"/>
                </a:ext>
              </a:extLst>
            </p:cNvPr>
            <p:cNvSpPr txBox="1"/>
            <p:nvPr/>
          </p:nvSpPr>
          <p:spPr>
            <a:xfrm>
              <a:off x="759124" y="17253"/>
              <a:ext cx="574040" cy="2692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highlight>
                    <a:srgbClr val="D3D3D3"/>
                  </a:highlight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WV03</a:t>
              </a:r>
              <a:endParaRPr lang="en-US" sz="100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11">
              <a:extLst>
                <a:ext uri="{FF2B5EF4-FFF2-40B4-BE49-F238E27FC236}">
                  <a16:creationId xmlns:a16="http://schemas.microsoft.com/office/drawing/2014/main" id="{79D7A620-67AE-CE54-AC1C-5C92ADC0CDB6}"/>
                </a:ext>
              </a:extLst>
            </p:cNvPr>
            <p:cNvSpPr txBox="1"/>
            <p:nvPr/>
          </p:nvSpPr>
          <p:spPr>
            <a:xfrm>
              <a:off x="2976113" y="0"/>
              <a:ext cx="856034" cy="2692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highlight>
                    <a:srgbClr val="D3D3D3"/>
                  </a:highlight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OSM mask</a:t>
              </a:r>
              <a:endParaRPr lang="en-US" sz="100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Text Box 13">
              <a:extLst>
                <a:ext uri="{FF2B5EF4-FFF2-40B4-BE49-F238E27FC236}">
                  <a16:creationId xmlns:a16="http://schemas.microsoft.com/office/drawing/2014/main" id="{FB98DDF1-0C1B-5BBA-2EE8-452B10B1D036}"/>
                </a:ext>
              </a:extLst>
            </p:cNvPr>
            <p:cNvSpPr txBox="1"/>
            <p:nvPr/>
          </p:nvSpPr>
          <p:spPr>
            <a:xfrm>
              <a:off x="5175849" y="0"/>
              <a:ext cx="787941" cy="2692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highlight>
                    <a:srgbClr val="D3D3D3"/>
                  </a:highlight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WSF mask</a:t>
              </a:r>
              <a:endParaRPr lang="en-US" sz="100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48">
              <a:extLst>
                <a:ext uri="{FF2B5EF4-FFF2-40B4-BE49-F238E27FC236}">
                  <a16:creationId xmlns:a16="http://schemas.microsoft.com/office/drawing/2014/main" id="{EF979809-6F8E-BC42-08AE-BFF6989BECEF}"/>
                </a:ext>
              </a:extLst>
            </p:cNvPr>
            <p:cNvSpPr txBox="1"/>
            <p:nvPr/>
          </p:nvSpPr>
          <p:spPr>
            <a:xfrm>
              <a:off x="8626" y="31003"/>
              <a:ext cx="269240" cy="2692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000000"/>
                  </a:solidFill>
                  <a:effectLst/>
                  <a:highlight>
                    <a:srgbClr val="D3D3D3"/>
                  </a:highlight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a</a:t>
              </a:r>
              <a:endPara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Text Box 128">
              <a:extLst>
                <a:ext uri="{FF2B5EF4-FFF2-40B4-BE49-F238E27FC236}">
                  <a16:creationId xmlns:a16="http://schemas.microsoft.com/office/drawing/2014/main" id="{E5F6472A-8D34-9B02-A467-C5F9D15825FE}"/>
                </a:ext>
              </a:extLst>
            </p:cNvPr>
            <p:cNvSpPr txBox="1"/>
            <p:nvPr/>
          </p:nvSpPr>
          <p:spPr>
            <a:xfrm>
              <a:off x="17253" y="2078838"/>
              <a:ext cx="269240" cy="2692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000000"/>
                  </a:solidFill>
                  <a:effectLst/>
                  <a:highlight>
                    <a:srgbClr val="D3D3D3"/>
                  </a:highlight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</a:t>
              </a:r>
              <a:endPara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Text Box 129">
              <a:extLst>
                <a:ext uri="{FF2B5EF4-FFF2-40B4-BE49-F238E27FC236}">
                  <a16:creationId xmlns:a16="http://schemas.microsoft.com/office/drawing/2014/main" id="{3F0FF16D-1121-0E48-145C-E3E1ABA7267C}"/>
                </a:ext>
              </a:extLst>
            </p:cNvPr>
            <p:cNvSpPr txBox="1"/>
            <p:nvPr/>
          </p:nvSpPr>
          <p:spPr>
            <a:xfrm>
              <a:off x="0" y="4102671"/>
              <a:ext cx="269240" cy="2692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000000"/>
                  </a:solidFill>
                  <a:effectLst/>
                  <a:highlight>
                    <a:srgbClr val="D3D3D3"/>
                  </a:highlight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</a:t>
              </a:r>
              <a:endPara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B4CA336-3757-46A2-ACAE-9EEE7C782CD4}"/>
              </a:ext>
            </a:extLst>
          </p:cNvPr>
          <p:cNvSpPr/>
          <p:nvPr/>
        </p:nvSpPr>
        <p:spPr>
          <a:xfrm>
            <a:off x="1175871" y="1704890"/>
            <a:ext cx="1575203" cy="123285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EA5FC5-30D7-4048-995A-8D6383A55343}"/>
              </a:ext>
            </a:extLst>
          </p:cNvPr>
          <p:cNvSpPr/>
          <p:nvPr/>
        </p:nvSpPr>
        <p:spPr>
          <a:xfrm>
            <a:off x="1701133" y="2068229"/>
            <a:ext cx="1139286" cy="307777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r>
              <a:rPr lang="en-US" sz="1400" dirty="0"/>
              <a:t>Flooded area</a:t>
            </a:r>
          </a:p>
        </p:txBody>
      </p:sp>
    </p:spTree>
    <p:extLst>
      <p:ext uri="{BB962C8B-B14F-4D97-AF65-F5344CB8AC3E}">
        <p14:creationId xmlns:p14="http://schemas.microsoft.com/office/powerpoint/2010/main" val="1941082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CF94DD-705F-521F-305F-74210CB5D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7" y="1054510"/>
            <a:ext cx="5422490" cy="54224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068CE8-956D-C928-C0A7-DE0C528ED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Results: Sentinel-1 SAR Intensity Change: Accuracy vs UNOSAT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C560F2C-B80F-50D9-3C30-6DACD49F9D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0081533"/>
              </p:ext>
            </p:extLst>
          </p:nvPr>
        </p:nvGraphicFramePr>
        <p:xfrm>
          <a:off x="5727288" y="1509253"/>
          <a:ext cx="6282815" cy="2256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6560">
                  <a:extLst>
                    <a:ext uri="{9D8B030D-6E8A-4147-A177-3AD203B41FA5}">
                      <a16:colId xmlns:a16="http://schemas.microsoft.com/office/drawing/2014/main" val="3761338162"/>
                    </a:ext>
                  </a:extLst>
                </a:gridCol>
                <a:gridCol w="1008709">
                  <a:extLst>
                    <a:ext uri="{9D8B030D-6E8A-4147-A177-3AD203B41FA5}">
                      <a16:colId xmlns:a16="http://schemas.microsoft.com/office/drawing/2014/main" val="670314125"/>
                    </a:ext>
                  </a:extLst>
                </a:gridCol>
                <a:gridCol w="1008709">
                  <a:extLst>
                    <a:ext uri="{9D8B030D-6E8A-4147-A177-3AD203B41FA5}">
                      <a16:colId xmlns:a16="http://schemas.microsoft.com/office/drawing/2014/main" val="1910457761"/>
                    </a:ext>
                  </a:extLst>
                </a:gridCol>
                <a:gridCol w="1008709">
                  <a:extLst>
                    <a:ext uri="{9D8B030D-6E8A-4147-A177-3AD203B41FA5}">
                      <a16:colId xmlns:a16="http://schemas.microsoft.com/office/drawing/2014/main" val="2076161775"/>
                    </a:ext>
                  </a:extLst>
                </a:gridCol>
                <a:gridCol w="1008709">
                  <a:extLst>
                    <a:ext uri="{9D8B030D-6E8A-4147-A177-3AD203B41FA5}">
                      <a16:colId xmlns:a16="http://schemas.microsoft.com/office/drawing/2014/main" val="736869703"/>
                    </a:ext>
                  </a:extLst>
                </a:gridCol>
                <a:gridCol w="881419">
                  <a:extLst>
                    <a:ext uri="{9D8B030D-6E8A-4147-A177-3AD203B41FA5}">
                      <a16:colId xmlns:a16="http://schemas.microsoft.com/office/drawing/2014/main" val="3218915071"/>
                    </a:ext>
                  </a:extLst>
                </a:gridCol>
              </a:tblGrid>
              <a:tr h="66635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Destroyed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Severe  Damage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Moderate Damage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Possible Damage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Total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220316"/>
                  </a:ext>
                </a:extLst>
              </a:tr>
              <a:tr h="39753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UNOSAT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145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5520770"/>
                  </a:ext>
                </a:extLst>
              </a:tr>
              <a:tr h="39753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Average area m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149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1280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708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441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867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7393932"/>
                  </a:ext>
                </a:extLst>
              </a:tr>
              <a:tr h="39753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SAR damaged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84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9754814"/>
                  </a:ext>
                </a:extLst>
              </a:tr>
              <a:tr h="39753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Percentage %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47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642013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4B7315A4-3B28-ED3A-ABDA-0A177DCE9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7830" y="-980483"/>
            <a:ext cx="1432442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Table 2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 statistics of UNOSAT damage levels and SAR intensity-based damaged buildings.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87A35-6BCD-7108-351E-089A1AD9C7BD}"/>
              </a:ext>
            </a:extLst>
          </p:cNvPr>
          <p:cNvSpPr txBox="1"/>
          <p:nvPr/>
        </p:nvSpPr>
        <p:spPr>
          <a:xfrm>
            <a:off x="5840361" y="4072132"/>
            <a:ext cx="6169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Street Map building footprints were augmented to include all buildings with UNOSAT labels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Destroyed buildings tend to be small M=(average area=149 m</a:t>
            </a:r>
            <a:r>
              <a:rPr lang="en-US" baseline="30000" dirty="0"/>
              <a:t>2</a:t>
            </a:r>
            <a:r>
              <a:rPr lang="en-US" dirty="0"/>
              <a:t>) – and are difficult to identify (accuracy = 47%)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Severely damaged buildings are large (average area=1280 m</a:t>
            </a:r>
            <a:r>
              <a:rPr lang="en-US" baseline="30000" dirty="0"/>
              <a:t>2</a:t>
            </a:r>
            <a:r>
              <a:rPr lang="en-US" dirty="0"/>
              <a:t>) – and are more easily identified (accuracy=64%)</a:t>
            </a:r>
          </a:p>
        </p:txBody>
      </p:sp>
    </p:spTree>
    <p:extLst>
      <p:ext uri="{BB962C8B-B14F-4D97-AF65-F5344CB8AC3E}">
        <p14:creationId xmlns:p14="http://schemas.microsoft.com/office/powerpoint/2010/main" val="615590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F31A-3AD1-C919-0AE9-20A0FC8AD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27" y="274638"/>
            <a:ext cx="11700345" cy="1143000"/>
          </a:xfrm>
        </p:spPr>
        <p:txBody>
          <a:bodyPr/>
          <a:lstStyle/>
          <a:p>
            <a:r>
              <a:rPr lang="en-US" sz="3200" dirty="0"/>
              <a:t>Results: Sentinel-1 SAR Backscatter Intensity Change: Use of Masks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A8C03-1C24-7B7A-A8FC-8BC8BC1FD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40562"/>
            <a:ext cx="4644841" cy="4245242"/>
          </a:xfrm>
        </p:spPr>
        <p:txBody>
          <a:bodyPr/>
          <a:lstStyle/>
          <a:p>
            <a:r>
              <a:rPr lang="en-US" sz="2800" dirty="0"/>
              <a:t>OSM building footprints are significantly incomplete in study area, masking out too much damage</a:t>
            </a:r>
          </a:p>
          <a:p>
            <a:r>
              <a:rPr lang="en-US" sz="2800" dirty="0"/>
              <a:t>World Settlement Footprint (WSF) is a better alternative as it provides better coverage of built-up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F4F3C-99D5-0476-1A30-D093C5D61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43" y="1355763"/>
            <a:ext cx="6361430" cy="46634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E7EBCB4-2531-20A9-AF02-C624402DCCB1}"/>
              </a:ext>
            </a:extLst>
          </p:cNvPr>
          <p:cNvGrpSpPr/>
          <p:nvPr/>
        </p:nvGrpSpPr>
        <p:grpSpPr>
          <a:xfrm>
            <a:off x="5602243" y="1393637"/>
            <a:ext cx="4298028" cy="2640743"/>
            <a:chOff x="1000664" y="17253"/>
            <a:chExt cx="4298078" cy="2641302"/>
          </a:xfrm>
        </p:grpSpPr>
        <p:sp>
          <p:nvSpPr>
            <p:cNvPr id="8" name="Text Box 220">
              <a:extLst>
                <a:ext uri="{FF2B5EF4-FFF2-40B4-BE49-F238E27FC236}">
                  <a16:creationId xmlns:a16="http://schemas.microsoft.com/office/drawing/2014/main" id="{A2F2AF9F-C951-0D5D-BFA9-63D9052E4A26}"/>
                </a:ext>
              </a:extLst>
            </p:cNvPr>
            <p:cNvSpPr txBox="1"/>
            <p:nvPr/>
          </p:nvSpPr>
          <p:spPr>
            <a:xfrm>
              <a:off x="1026544" y="17253"/>
              <a:ext cx="972068" cy="34655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00"/>
                  </a:solidFill>
                  <a:effectLst/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WV2-Pre</a:t>
              </a:r>
              <a:endPara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221">
              <a:extLst>
                <a:ext uri="{FF2B5EF4-FFF2-40B4-BE49-F238E27FC236}">
                  <a16:creationId xmlns:a16="http://schemas.microsoft.com/office/drawing/2014/main" id="{6445B680-A195-599C-B918-73D40113CD9C}"/>
                </a:ext>
              </a:extLst>
            </p:cNvPr>
            <p:cNvSpPr txBox="1"/>
            <p:nvPr/>
          </p:nvSpPr>
          <p:spPr>
            <a:xfrm>
              <a:off x="4175185" y="25880"/>
              <a:ext cx="1123557" cy="3460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00"/>
                  </a:solidFill>
                  <a:effectLst/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WV3-Post</a:t>
              </a:r>
              <a:endPara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224">
              <a:extLst>
                <a:ext uri="{FF2B5EF4-FFF2-40B4-BE49-F238E27FC236}">
                  <a16:creationId xmlns:a16="http://schemas.microsoft.com/office/drawing/2014/main" id="{89D9D9F9-F08A-B073-2905-652711DEFF56}"/>
                </a:ext>
              </a:extLst>
            </p:cNvPr>
            <p:cNvSpPr txBox="1"/>
            <p:nvPr/>
          </p:nvSpPr>
          <p:spPr>
            <a:xfrm>
              <a:off x="1000664" y="2312001"/>
              <a:ext cx="1123557" cy="34655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00"/>
                  </a:solidFill>
                  <a:effectLst/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OSM mask</a:t>
              </a:r>
              <a:endPara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 Box 225">
            <a:extLst>
              <a:ext uri="{FF2B5EF4-FFF2-40B4-BE49-F238E27FC236}">
                <a16:creationId xmlns:a16="http://schemas.microsoft.com/office/drawing/2014/main" id="{747FFCBC-FD5B-29E4-83E2-8A89DD89D446}"/>
              </a:ext>
            </a:extLst>
          </p:cNvPr>
          <p:cNvSpPr txBox="1"/>
          <p:nvPr/>
        </p:nvSpPr>
        <p:spPr>
          <a:xfrm>
            <a:off x="8776727" y="3710696"/>
            <a:ext cx="1123544" cy="3460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FF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WSF mask</a:t>
            </a:r>
            <a:endParaRPr lang="en-US" sz="1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505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AAF43-409E-3A1A-ED24-74301A863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4" y="20637"/>
            <a:ext cx="5142271" cy="1143000"/>
          </a:xfrm>
        </p:spPr>
        <p:txBody>
          <a:bodyPr/>
          <a:lstStyle/>
          <a:p>
            <a:r>
              <a:rPr lang="en-US" sz="3200" dirty="0"/>
              <a:t>Results: Sentinel-2 GLCM texture optical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94FABA-889A-A064-8B22-6D7B6743B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" y="1270000"/>
            <a:ext cx="5029200" cy="5029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DE77B49-F800-C7CA-00ED-1D826455AA2C}"/>
              </a:ext>
            </a:extLst>
          </p:cNvPr>
          <p:cNvGrpSpPr/>
          <p:nvPr/>
        </p:nvGrpSpPr>
        <p:grpSpPr>
          <a:xfrm>
            <a:off x="996511" y="1746140"/>
            <a:ext cx="1759585" cy="2278382"/>
            <a:chOff x="0" y="0"/>
            <a:chExt cx="1760029" cy="2278382"/>
          </a:xfrm>
        </p:grpSpPr>
        <p:sp>
          <p:nvSpPr>
            <p:cNvPr id="6" name="Text Box 43">
              <a:extLst>
                <a:ext uri="{FF2B5EF4-FFF2-40B4-BE49-F238E27FC236}">
                  <a16:creationId xmlns:a16="http://schemas.microsoft.com/office/drawing/2014/main" id="{96502955-45DA-64A0-F138-33BC58D64C1D}"/>
                </a:ext>
              </a:extLst>
            </p:cNvPr>
            <p:cNvSpPr txBox="1"/>
            <p:nvPr/>
          </p:nvSpPr>
          <p:spPr>
            <a:xfrm>
              <a:off x="0" y="1336870"/>
              <a:ext cx="25336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Text Box 45">
              <a:extLst>
                <a:ext uri="{FF2B5EF4-FFF2-40B4-BE49-F238E27FC236}">
                  <a16:creationId xmlns:a16="http://schemas.microsoft.com/office/drawing/2014/main" id="{1DC8BD0A-61D6-0E89-4737-7DF59A269AC1}"/>
                </a:ext>
              </a:extLst>
            </p:cNvPr>
            <p:cNvSpPr txBox="1"/>
            <p:nvPr/>
          </p:nvSpPr>
          <p:spPr>
            <a:xfrm>
              <a:off x="267352" y="1466244"/>
              <a:ext cx="25971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FD1AEC-E504-79E1-1BA4-22E191F27523}"/>
                </a:ext>
              </a:extLst>
            </p:cNvPr>
            <p:cNvSpPr/>
            <p:nvPr/>
          </p:nvSpPr>
          <p:spPr>
            <a:xfrm>
              <a:off x="172529" y="0"/>
              <a:ext cx="1587500" cy="1244600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8FB1E0-B4B1-F815-BB6C-79614D867A66}"/>
                </a:ext>
              </a:extLst>
            </p:cNvPr>
            <p:cNvSpPr/>
            <p:nvPr/>
          </p:nvSpPr>
          <p:spPr>
            <a:xfrm>
              <a:off x="189782" y="1431985"/>
              <a:ext cx="155448" cy="137160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Text Box 188">
              <a:extLst>
                <a:ext uri="{FF2B5EF4-FFF2-40B4-BE49-F238E27FC236}">
                  <a16:creationId xmlns:a16="http://schemas.microsoft.com/office/drawing/2014/main" id="{815CC3DE-44C2-4A62-7CAE-5BA48EED3DC6}"/>
                </a:ext>
              </a:extLst>
            </p:cNvPr>
            <p:cNvSpPr txBox="1"/>
            <p:nvPr/>
          </p:nvSpPr>
          <p:spPr>
            <a:xfrm>
              <a:off x="189734" y="1983742"/>
              <a:ext cx="245745" cy="2946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026FC23-3FEC-3AAF-57C0-21DA5AE06811}"/>
                </a:ext>
              </a:extLst>
            </p:cNvPr>
            <p:cNvSpPr/>
            <p:nvPr/>
          </p:nvSpPr>
          <p:spPr>
            <a:xfrm>
              <a:off x="457200" y="1518250"/>
              <a:ext cx="154940" cy="137160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3B33485-9513-461D-2F3D-281CA5706D64}"/>
              </a:ext>
            </a:extLst>
          </p:cNvPr>
          <p:cNvSpPr/>
          <p:nvPr/>
        </p:nvSpPr>
        <p:spPr>
          <a:xfrm>
            <a:off x="1415190" y="3817618"/>
            <a:ext cx="154940" cy="13716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049" name="Picture 163">
            <a:extLst>
              <a:ext uri="{FF2B5EF4-FFF2-40B4-BE49-F238E27FC236}">
                <a16:creationId xmlns:a16="http://schemas.microsoft.com/office/drawing/2014/main" id="{621FFA8C-B0E0-3DB8-95BE-BE34DD017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59"/>
          <a:stretch>
            <a:fillRect/>
          </a:stretch>
        </p:blipFill>
        <p:spPr bwMode="auto">
          <a:xfrm>
            <a:off x="5495159" y="371475"/>
            <a:ext cx="664845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64">
            <a:extLst>
              <a:ext uri="{FF2B5EF4-FFF2-40B4-BE49-F238E27FC236}">
                <a16:creationId xmlns:a16="http://schemas.microsoft.com/office/drawing/2014/main" id="{FBB5AD35-D840-7544-96F4-0177D9E4E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9675" y="460375"/>
            <a:ext cx="5746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WV03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15" name="Text Box 165">
            <a:extLst>
              <a:ext uri="{FF2B5EF4-FFF2-40B4-BE49-F238E27FC236}">
                <a16:creationId xmlns:a16="http://schemas.microsoft.com/office/drawing/2014/main" id="{D669694B-FDC2-8B7C-9973-C97968FF6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0588" y="457200"/>
            <a:ext cx="8207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OSM mask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16" name="Text Box 166">
            <a:extLst>
              <a:ext uri="{FF2B5EF4-FFF2-40B4-BE49-F238E27FC236}">
                <a16:creationId xmlns:a16="http://schemas.microsoft.com/office/drawing/2014/main" id="{24C4AC27-3846-09ED-03C0-A9488AE5D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2450" y="457200"/>
            <a:ext cx="8207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WSF mask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17" name="Text Box 167">
            <a:extLst>
              <a:ext uri="{FF2B5EF4-FFF2-40B4-BE49-F238E27FC236}">
                <a16:creationId xmlns:a16="http://schemas.microsoft.com/office/drawing/2014/main" id="{0B8F1282-AA3E-F9F4-063B-F77812E52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460375"/>
            <a:ext cx="2698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18" name="Text Box 168">
            <a:extLst>
              <a:ext uri="{FF2B5EF4-FFF2-40B4-BE49-F238E27FC236}">
                <a16:creationId xmlns:a16="http://schemas.microsoft.com/office/drawing/2014/main" id="{5F20F2A8-5B44-B553-EA1F-C12CA2C56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7363" y="2501900"/>
            <a:ext cx="2698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19" name="Text Box 169">
            <a:extLst>
              <a:ext uri="{FF2B5EF4-FFF2-40B4-BE49-F238E27FC236}">
                <a16:creationId xmlns:a16="http://schemas.microsoft.com/office/drawing/2014/main" id="{0A3680DB-C430-29BA-3F1A-4A933E0F7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775" y="4537075"/>
            <a:ext cx="2698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F730DB9D-5C7D-7D5C-C528-F9DED935D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65F2B70B-740D-73C4-6B52-D7E4AEA98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9D644DAB-E07E-969E-1D83-76049E280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22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173318-F461-416A-813B-8102C9457DD4}"/>
              </a:ext>
            </a:extLst>
          </p:cNvPr>
          <p:cNvSpPr/>
          <p:nvPr/>
        </p:nvSpPr>
        <p:spPr>
          <a:xfrm>
            <a:off x="1168996" y="1746140"/>
            <a:ext cx="1587100" cy="124024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67D6EC-08DA-48D7-BA87-14CAC88F002D}"/>
              </a:ext>
            </a:extLst>
          </p:cNvPr>
          <p:cNvSpPr/>
          <p:nvPr/>
        </p:nvSpPr>
        <p:spPr>
          <a:xfrm>
            <a:off x="1570130" y="2369891"/>
            <a:ext cx="12752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Flooded area</a:t>
            </a:r>
          </a:p>
        </p:txBody>
      </p:sp>
    </p:spTree>
    <p:extLst>
      <p:ext uri="{BB962C8B-B14F-4D97-AF65-F5344CB8AC3E}">
        <p14:creationId xmlns:p14="http://schemas.microsoft.com/office/powerpoint/2010/main" val="3371372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195D-C98A-949B-E184-F73885415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8"/>
            <a:ext cx="10997381" cy="1143000"/>
          </a:xfrm>
        </p:spPr>
        <p:txBody>
          <a:bodyPr/>
          <a:lstStyle/>
          <a:p>
            <a:r>
              <a:rPr lang="en-US" sz="3200" dirty="0"/>
              <a:t>Results: Sentinel-2 GLCM texture optical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D3C35-39D5-EA59-0D22-D5B032F45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893" y="1383263"/>
            <a:ext cx="5855110" cy="4245242"/>
          </a:xfrm>
        </p:spPr>
        <p:txBody>
          <a:bodyPr/>
          <a:lstStyle/>
          <a:p>
            <a:r>
              <a:rPr lang="en-US" dirty="0"/>
              <a:t>GLCM texture change tends to identify large scale damaged buildings and is not able to differentiate small scale buildings.</a:t>
            </a:r>
          </a:p>
          <a:p>
            <a:r>
              <a:rPr lang="en-US" dirty="0"/>
              <a:t>Roof color also influences the optical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6B459A-003F-1FAB-A39D-4F07782C54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186" y="1115141"/>
            <a:ext cx="4621215" cy="40490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52809A-1433-19BB-1B7A-E907B29B9C39}"/>
              </a:ext>
            </a:extLst>
          </p:cNvPr>
          <p:cNvSpPr txBox="1"/>
          <p:nvPr/>
        </p:nvSpPr>
        <p:spPr>
          <a:xfrm>
            <a:off x="5067013" y="5150407"/>
            <a:ext cx="6821110" cy="911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6080" marR="0" indent="269875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Sentinel-1 SAR intensity versus Sentinel-2 texture and the corresponding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WorldView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imagery taken on February 28, 2022 and May 09, 2022. The blue polygons are the OSM building footprints overlaid on the images for better comparison.</a:t>
            </a:r>
          </a:p>
        </p:txBody>
      </p:sp>
      <p:sp>
        <p:nvSpPr>
          <p:cNvPr id="7" name="Text Box 208">
            <a:extLst>
              <a:ext uri="{FF2B5EF4-FFF2-40B4-BE49-F238E27FC236}">
                <a16:creationId xmlns:a16="http://schemas.microsoft.com/office/drawing/2014/main" id="{9C495B71-C5CF-7AB2-AD95-B11B8ED3AA4E}"/>
              </a:ext>
            </a:extLst>
          </p:cNvPr>
          <p:cNvSpPr txBox="1"/>
          <p:nvPr/>
        </p:nvSpPr>
        <p:spPr>
          <a:xfrm>
            <a:off x="7084553" y="1170137"/>
            <a:ext cx="703580" cy="3460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FFFF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WV2-Pre</a:t>
            </a:r>
            <a:endParaRPr lang="en-US" sz="10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 Box 209">
            <a:extLst>
              <a:ext uri="{FF2B5EF4-FFF2-40B4-BE49-F238E27FC236}">
                <a16:creationId xmlns:a16="http://schemas.microsoft.com/office/drawing/2014/main" id="{EE5A18E4-5516-03CC-0899-A699BEF7CC39}"/>
              </a:ext>
            </a:extLst>
          </p:cNvPr>
          <p:cNvSpPr txBox="1"/>
          <p:nvPr/>
        </p:nvSpPr>
        <p:spPr>
          <a:xfrm>
            <a:off x="9356125" y="1170136"/>
            <a:ext cx="897255" cy="3460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FFFF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WV3-Post</a:t>
            </a:r>
            <a:endParaRPr lang="en-US" sz="10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 Box 210">
            <a:extLst>
              <a:ext uri="{FF2B5EF4-FFF2-40B4-BE49-F238E27FC236}">
                <a16:creationId xmlns:a16="http://schemas.microsoft.com/office/drawing/2014/main" id="{4AF35EE6-1670-7123-01FD-F429C63ACF28}"/>
              </a:ext>
            </a:extLst>
          </p:cNvPr>
          <p:cNvSpPr txBox="1"/>
          <p:nvPr/>
        </p:nvSpPr>
        <p:spPr>
          <a:xfrm>
            <a:off x="6995970" y="3139646"/>
            <a:ext cx="880745" cy="3460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FFFF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S2-Texture</a:t>
            </a:r>
            <a:endParaRPr lang="en-US" sz="10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211">
            <a:extLst>
              <a:ext uri="{FF2B5EF4-FFF2-40B4-BE49-F238E27FC236}">
                <a16:creationId xmlns:a16="http://schemas.microsoft.com/office/drawing/2014/main" id="{6DBEBB89-FA7A-F956-A818-FB68334C968D}"/>
              </a:ext>
            </a:extLst>
          </p:cNvPr>
          <p:cNvSpPr txBox="1"/>
          <p:nvPr/>
        </p:nvSpPr>
        <p:spPr>
          <a:xfrm>
            <a:off x="9271793" y="3167147"/>
            <a:ext cx="914400" cy="3460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FFFF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S1-Intensity</a:t>
            </a:r>
            <a:endParaRPr lang="en-US" sz="100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515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550A9-16FB-189B-2A32-71085664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Detection of flooded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4989C-70D4-8A83-9BD8-237C49BC7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26" y="4622849"/>
            <a:ext cx="11606636" cy="11430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A. The flooded areas detected by the Sentinel-1 log ratio and the Sentinel-2 texture difference. B. Pre-event Sentinel-2 optical image. C. Post-event Sentinel-2 optical image.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2626E7-E281-5F95-F2E3-02D234381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8" y="1513889"/>
            <a:ext cx="11931316" cy="3108960"/>
          </a:xfrm>
          <a:prstGeom prst="rect">
            <a:avLst/>
          </a:prstGeom>
        </p:spPr>
      </p:pic>
      <p:sp>
        <p:nvSpPr>
          <p:cNvPr id="5" name="Text Box 54">
            <a:extLst>
              <a:ext uri="{FF2B5EF4-FFF2-40B4-BE49-F238E27FC236}">
                <a16:creationId xmlns:a16="http://schemas.microsoft.com/office/drawing/2014/main" id="{39F969A7-E6D7-5A58-42FC-AF6FF4A8C231}"/>
              </a:ext>
            </a:extLst>
          </p:cNvPr>
          <p:cNvSpPr txBox="1"/>
          <p:nvPr/>
        </p:nvSpPr>
        <p:spPr>
          <a:xfrm>
            <a:off x="4157129" y="1616776"/>
            <a:ext cx="1723595" cy="36845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January 02, 2022</a:t>
            </a:r>
            <a:endParaRPr lang="en-US" sz="16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 Box 55">
            <a:extLst>
              <a:ext uri="{FF2B5EF4-FFF2-40B4-BE49-F238E27FC236}">
                <a16:creationId xmlns:a16="http://schemas.microsoft.com/office/drawing/2014/main" id="{E51023F3-DC59-4D08-6584-C4D4784E1ABB}"/>
              </a:ext>
            </a:extLst>
          </p:cNvPr>
          <p:cNvSpPr txBox="1"/>
          <p:nvPr/>
        </p:nvSpPr>
        <p:spPr>
          <a:xfrm>
            <a:off x="8157834" y="1616776"/>
            <a:ext cx="2117909" cy="49678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April 07, 2022</a:t>
            </a:r>
            <a:endParaRPr lang="en-US" sz="160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77FEE-C397-4D42-94D6-F3BF3DFFE140}"/>
              </a:ext>
            </a:extLst>
          </p:cNvPr>
          <p:cNvSpPr/>
          <p:nvPr/>
        </p:nvSpPr>
        <p:spPr>
          <a:xfrm>
            <a:off x="3578953" y="1513889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7B367-DF37-4BCD-8477-3FBDA7B07798}"/>
              </a:ext>
            </a:extLst>
          </p:cNvPr>
          <p:cNvSpPr/>
          <p:nvPr/>
        </p:nvSpPr>
        <p:spPr>
          <a:xfrm>
            <a:off x="7664295" y="1513889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E3164-ACEE-4B10-BF22-8F8076464AA9}"/>
              </a:ext>
            </a:extLst>
          </p:cNvPr>
          <p:cNvSpPr/>
          <p:nvPr/>
        </p:nvSpPr>
        <p:spPr>
          <a:xfrm>
            <a:off x="11721010" y="1513889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18307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D00120-917E-4A6E-A8CB-1862AF872E47}"/>
              </a:ext>
            </a:extLst>
          </p:cNvPr>
          <p:cNvSpPr/>
          <p:nvPr/>
        </p:nvSpPr>
        <p:spPr>
          <a:xfrm>
            <a:off x="0" y="5575777"/>
            <a:ext cx="12192000" cy="128222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02F4C8-83F7-4767-8855-58236AE4C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9011"/>
            <a:ext cx="109728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9E167-68A3-4B96-BA2E-5E62A1688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4" y="1000176"/>
            <a:ext cx="11990328" cy="4857648"/>
          </a:xfrm>
        </p:spPr>
        <p:txBody>
          <a:bodyPr/>
          <a:lstStyle/>
          <a:p>
            <a:r>
              <a:rPr lang="en-US" sz="2800" dirty="0"/>
              <a:t>Change detection with Sentinel-1 SAR (10 m) backscatter intensity captures significant building damage</a:t>
            </a:r>
          </a:p>
          <a:p>
            <a:pPr lvl="1"/>
            <a:r>
              <a:rPr lang="en-US" sz="2400" dirty="0"/>
              <a:t>In Bucha City, where OSM building footprints have been augmented, 58% of damaged buildings are identified (compared to UNOSAT)</a:t>
            </a:r>
          </a:p>
          <a:p>
            <a:pPr lvl="2"/>
            <a:r>
              <a:rPr lang="en-US" sz="2000" dirty="0"/>
              <a:t>Buildings with small building footprints are harder to detect</a:t>
            </a:r>
          </a:p>
          <a:p>
            <a:pPr lvl="2"/>
            <a:r>
              <a:rPr lang="en-US" sz="2000" dirty="0"/>
              <a:t>Destroyed buildings tend to be small (average area=149 m</a:t>
            </a:r>
            <a:r>
              <a:rPr lang="en-US" sz="2000" baseline="30000" dirty="0"/>
              <a:t>2</a:t>
            </a:r>
            <a:r>
              <a:rPr lang="en-US" sz="2000" dirty="0"/>
              <a:t>) – and are difficult to identify (accuracy = 47%)</a:t>
            </a:r>
          </a:p>
          <a:p>
            <a:pPr lvl="2"/>
            <a:r>
              <a:rPr lang="en-US" sz="2000" dirty="0"/>
              <a:t>Severely damaged buildings are large (average area=1280 m</a:t>
            </a:r>
            <a:r>
              <a:rPr lang="en-US" sz="2000" baseline="30000" dirty="0"/>
              <a:t>2</a:t>
            </a:r>
            <a:r>
              <a:rPr lang="en-US" sz="2000" dirty="0"/>
              <a:t>) – and are more easily identified (accuracy=64%)</a:t>
            </a:r>
          </a:p>
          <a:p>
            <a:pPr lvl="1"/>
            <a:r>
              <a:rPr lang="en-US" sz="2400" dirty="0"/>
              <a:t>OSM Building footprints are incomplete in region, World Settlement Footprints provide better coverage</a:t>
            </a:r>
          </a:p>
          <a:p>
            <a:r>
              <a:rPr lang="en-US" sz="2800" dirty="0"/>
              <a:t>Change detection with Sentinel-2 optical (10 m) GLCM texture change finds large scale building damage but not as complete as SAR backscatter intensity results.</a:t>
            </a:r>
          </a:p>
        </p:txBody>
      </p:sp>
    </p:spTree>
    <p:extLst>
      <p:ext uri="{BB962C8B-B14F-4D97-AF65-F5344CB8AC3E}">
        <p14:creationId xmlns:p14="http://schemas.microsoft.com/office/powerpoint/2010/main" val="510971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6ED59F-E53A-4817-B0E5-FAFF6A0CC8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3420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4CC99-53DE-4499-9C41-C2E30150F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906" y="3164537"/>
            <a:ext cx="3612776" cy="24050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Babak Moaveni, Professor, Tufts</a:t>
            </a:r>
          </a:p>
          <a:p>
            <a:pPr marL="0" indent="0">
              <a:buNone/>
            </a:pPr>
            <a:r>
              <a:rPr lang="en-US" dirty="0"/>
              <a:t>-structural damage detection</a:t>
            </a:r>
          </a:p>
          <a:p>
            <a:pPr marL="0" indent="0">
              <a:buNone/>
            </a:pPr>
            <a:r>
              <a:rPr lang="en-US" dirty="0"/>
              <a:t>-uncertainty assessment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C65525-AA1C-4276-8282-8F933B1F686B}"/>
              </a:ext>
            </a:extLst>
          </p:cNvPr>
          <p:cNvSpPr txBox="1">
            <a:spLocks/>
          </p:cNvSpPr>
          <p:nvPr/>
        </p:nvSpPr>
        <p:spPr>
          <a:xfrm>
            <a:off x="4749053" y="3136824"/>
            <a:ext cx="3612776" cy="2405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Magaly Koch, Associate Research Professor, BU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-remote sensing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-coastal hazards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0640CD-6324-47D7-8622-7BDA655D85BA}"/>
              </a:ext>
            </a:extLst>
          </p:cNvPr>
          <p:cNvSpPr txBox="1">
            <a:spLocks/>
          </p:cNvSpPr>
          <p:nvPr/>
        </p:nvSpPr>
        <p:spPr>
          <a:xfrm>
            <a:off x="838200" y="3164537"/>
            <a:ext cx="3612776" cy="2405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Laurie Baise, Professor and Chair, Tufts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-seismic hazard mapping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-geospatial data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-liquefaction inventories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D6960B-0C53-472C-8F20-4C32F85B6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56" y="142182"/>
            <a:ext cx="2303516" cy="3004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F770EB-12F7-4CA5-9AB1-019ADA89C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581" y="179420"/>
            <a:ext cx="2303515" cy="3004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9F4101-2C96-4BA2-8CDD-E874DB0AB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977" y="151707"/>
            <a:ext cx="2388094" cy="29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28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7D9E6-856E-4237-9A29-F7F04A2D8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Post-docs and Graduate Students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C579D5-676A-4E65-831D-99E92FE20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152" y="1152301"/>
            <a:ext cx="2856384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8899BE-AB96-4A7C-ADBA-2171626A2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768" y="1150750"/>
            <a:ext cx="2856384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5F1F0F-E963-4058-B358-4EC768580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384" y="1150750"/>
            <a:ext cx="2856384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BD802E-FE12-4980-BEF9-99AF4BC717B5}"/>
              </a:ext>
            </a:extLst>
          </p:cNvPr>
          <p:cNvSpPr txBox="1"/>
          <p:nvPr/>
        </p:nvSpPr>
        <p:spPr>
          <a:xfrm>
            <a:off x="8839464" y="4618173"/>
            <a:ext cx="252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Lekan Sodeinde</a:t>
            </a:r>
          </a:p>
          <a:p>
            <a:r>
              <a:rPr lang="en-US" dirty="0"/>
              <a:t>Tufts, Ph.D. candidate</a:t>
            </a:r>
          </a:p>
          <a:p>
            <a:r>
              <a:rPr lang="en-US" dirty="0"/>
              <a:t>Building damage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B9AEFF-8D28-4136-8D33-1E0C0D2140A3}"/>
              </a:ext>
            </a:extLst>
          </p:cNvPr>
          <p:cNvSpPr txBox="1"/>
          <p:nvPr/>
        </p:nvSpPr>
        <p:spPr>
          <a:xfrm>
            <a:off x="3172457" y="4602396"/>
            <a:ext cx="2747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Adel Asadi</a:t>
            </a:r>
          </a:p>
          <a:p>
            <a:r>
              <a:rPr lang="en-US" dirty="0"/>
              <a:t>Tufts, Ph.D. student</a:t>
            </a:r>
          </a:p>
          <a:p>
            <a:r>
              <a:rPr lang="en-US" dirty="0"/>
              <a:t>Supervised classification</a:t>
            </a:r>
          </a:p>
          <a:p>
            <a:r>
              <a:rPr lang="en-US" dirty="0"/>
              <a:t>Data fusion</a:t>
            </a:r>
          </a:p>
          <a:p>
            <a:r>
              <a:rPr lang="en-US" dirty="0"/>
              <a:t>Ground failure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07D48F-4256-4868-93A4-21909291D1E2}"/>
              </a:ext>
            </a:extLst>
          </p:cNvPr>
          <p:cNvSpPr txBox="1"/>
          <p:nvPr/>
        </p:nvSpPr>
        <p:spPr>
          <a:xfrm>
            <a:off x="5920353" y="4602396"/>
            <a:ext cx="2648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Christina Sanon</a:t>
            </a:r>
          </a:p>
          <a:p>
            <a:r>
              <a:rPr lang="en-US" dirty="0"/>
              <a:t>Tufts, Ph.D. student</a:t>
            </a:r>
          </a:p>
          <a:p>
            <a:r>
              <a:rPr lang="en-US" dirty="0"/>
              <a:t>Image library</a:t>
            </a:r>
          </a:p>
          <a:p>
            <a:r>
              <a:rPr lang="en-US" dirty="0"/>
              <a:t>Ground failure/road damage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264444-3B9B-462B-8584-924D68D44260}"/>
              </a:ext>
            </a:extLst>
          </p:cNvPr>
          <p:cNvSpPr txBox="1"/>
          <p:nvPr/>
        </p:nvSpPr>
        <p:spPr>
          <a:xfrm>
            <a:off x="464941" y="4602396"/>
            <a:ext cx="2747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Yusup</a:t>
            </a:r>
            <a:r>
              <a:rPr lang="en-US" dirty="0"/>
              <a:t> Aimaiti</a:t>
            </a:r>
          </a:p>
          <a:p>
            <a:r>
              <a:rPr lang="en-US" dirty="0"/>
              <a:t>Boston Univ., Post-doc</a:t>
            </a:r>
          </a:p>
          <a:p>
            <a:r>
              <a:rPr lang="en-US" dirty="0"/>
              <a:t>SAR/Optical image processing</a:t>
            </a:r>
          </a:p>
          <a:p>
            <a:r>
              <a:rPr lang="en-US" dirty="0"/>
              <a:t>Supervised classification</a:t>
            </a:r>
          </a:p>
          <a:p>
            <a:r>
              <a:rPr lang="en-US" dirty="0"/>
              <a:t>Data fusion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68C0E9BF-9B4E-4BCF-A08D-F159B91B47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" t="4225" r="364" b="-181"/>
          <a:stretch/>
        </p:blipFill>
        <p:spPr>
          <a:xfrm>
            <a:off x="188301" y="1150179"/>
            <a:ext cx="2668083" cy="342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51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A7AA-D1C5-C343-04FC-8BC134AF9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3200" dirty="0"/>
              <a:t>How can we extract damage from remotely sensed imagery after natural and man-made events?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9578A-2E40-6FEE-CEC0-ECC82B10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6" y="1096962"/>
            <a:ext cx="5217795" cy="5486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A1AFA3-A898-C508-4C3F-C62261970413}"/>
              </a:ext>
            </a:extLst>
          </p:cNvPr>
          <p:cNvSpPr txBox="1"/>
          <p:nvPr/>
        </p:nvSpPr>
        <p:spPr>
          <a:xfrm>
            <a:off x="365361" y="2596198"/>
            <a:ext cx="661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Intact</a:t>
            </a:r>
          </a:p>
          <a:p>
            <a:r>
              <a:rPr lang="en-US" sz="1600" dirty="0">
                <a:solidFill>
                  <a:srgbClr val="FFFF00"/>
                </a:solidFill>
              </a:rPr>
              <a:t>Pre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627F4B-EDC0-04DD-5EE0-6AF0AB0EAD99}"/>
              </a:ext>
            </a:extLst>
          </p:cNvPr>
          <p:cNvSpPr txBox="1"/>
          <p:nvPr/>
        </p:nvSpPr>
        <p:spPr>
          <a:xfrm>
            <a:off x="3762621" y="2565580"/>
            <a:ext cx="177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Partially Damaged</a:t>
            </a:r>
          </a:p>
          <a:p>
            <a:r>
              <a:rPr lang="en-US" sz="1600" dirty="0">
                <a:solidFill>
                  <a:srgbClr val="FFFF00"/>
                </a:solidFill>
              </a:rPr>
              <a:t>Pre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2105FA-334D-8D1E-D94A-5E91F7B814EE}"/>
              </a:ext>
            </a:extLst>
          </p:cNvPr>
          <p:cNvSpPr txBox="1"/>
          <p:nvPr/>
        </p:nvSpPr>
        <p:spPr>
          <a:xfrm>
            <a:off x="2236217" y="2573276"/>
            <a:ext cx="1037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Destroyed</a:t>
            </a:r>
          </a:p>
          <a:p>
            <a:r>
              <a:rPr lang="en-US" sz="1600" dirty="0">
                <a:solidFill>
                  <a:srgbClr val="FFFF00"/>
                </a:solidFill>
              </a:rPr>
              <a:t>Pre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295800-BC93-4FA1-CA07-A4DC74690DE1}"/>
              </a:ext>
            </a:extLst>
          </p:cNvPr>
          <p:cNvSpPr txBox="1"/>
          <p:nvPr/>
        </p:nvSpPr>
        <p:spPr>
          <a:xfrm>
            <a:off x="361679" y="3888659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Post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034901-34B6-D244-430F-E9D3BF975CCB}"/>
              </a:ext>
            </a:extLst>
          </p:cNvPr>
          <p:cNvSpPr txBox="1"/>
          <p:nvPr/>
        </p:nvSpPr>
        <p:spPr>
          <a:xfrm>
            <a:off x="3849345" y="388156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Post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BF9C24-CA9D-8512-C338-0CBCD62E5E9A}"/>
              </a:ext>
            </a:extLst>
          </p:cNvPr>
          <p:cNvSpPr txBox="1"/>
          <p:nvPr/>
        </p:nvSpPr>
        <p:spPr>
          <a:xfrm>
            <a:off x="2236217" y="388156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Post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C42757-81AD-1CE3-9A7F-2E6FD0E7A2B5}"/>
              </a:ext>
            </a:extLst>
          </p:cNvPr>
          <p:cNvSpPr txBox="1"/>
          <p:nvPr/>
        </p:nvSpPr>
        <p:spPr>
          <a:xfrm>
            <a:off x="6096000" y="1014961"/>
            <a:ext cx="559947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Change in SAR backscatter intensity</a:t>
            </a:r>
          </a:p>
          <a:p>
            <a:endParaRPr lang="en-US" sz="2800" b="1" i="1" dirty="0"/>
          </a:p>
          <a:p>
            <a:r>
              <a:rPr lang="en-US" sz="2400" dirty="0"/>
              <a:t>SAR backscattering intensity  - will vary from intact to partially damaged to destroyed buildings.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Backscatter intensity decreases when the building is damaged due to the altered geometry (reduced height)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partially damaged building may increase the backscatter intensity by creating a double-bounce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use the robust SAR log ratio of backscatter intensity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28634F-74CE-40FF-A4A5-D4377C4CEA9E}"/>
              </a:ext>
            </a:extLst>
          </p:cNvPr>
          <p:cNvSpPr txBox="1"/>
          <p:nvPr/>
        </p:nvSpPr>
        <p:spPr>
          <a:xfrm>
            <a:off x="372979" y="5236010"/>
            <a:ext cx="58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WV2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17EB22-6E49-4C8A-A774-C9D105BE2E57}"/>
              </a:ext>
            </a:extLst>
          </p:cNvPr>
          <p:cNvSpPr txBox="1"/>
          <p:nvPr/>
        </p:nvSpPr>
        <p:spPr>
          <a:xfrm>
            <a:off x="2099379" y="5236010"/>
            <a:ext cx="58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WV3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2A6D1-7B23-40B0-92B5-AFA14E4B2FF5}"/>
              </a:ext>
            </a:extLst>
          </p:cNvPr>
          <p:cNvSpPr txBox="1"/>
          <p:nvPr/>
        </p:nvSpPr>
        <p:spPr>
          <a:xfrm>
            <a:off x="3795676" y="5236010"/>
            <a:ext cx="58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WV2</a:t>
            </a:r>
          </a:p>
        </p:txBody>
      </p:sp>
    </p:spTree>
    <p:extLst>
      <p:ext uri="{BB962C8B-B14F-4D97-AF65-F5344CB8AC3E}">
        <p14:creationId xmlns:p14="http://schemas.microsoft.com/office/powerpoint/2010/main" val="63580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E04EC-17B9-5839-EBCC-D27EFB3AE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01" y="5142098"/>
            <a:ext cx="7280789" cy="1609128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2400" b="1" i="1" dirty="0"/>
              <a:t>Change in 0ptical texture </a:t>
            </a:r>
            <a:r>
              <a:rPr lang="en-US" sz="2000" dirty="0"/>
              <a:t>:</a:t>
            </a:r>
            <a:br>
              <a:rPr lang="en-US" sz="2000" dirty="0"/>
            </a:br>
            <a:r>
              <a:rPr lang="en-US" sz="2000" dirty="0" err="1"/>
              <a:t>Haralick’s</a:t>
            </a:r>
            <a:r>
              <a:rPr lang="en-US" sz="2000" dirty="0"/>
              <a:t> Gray Level Co-occurrence Matrix (GLCM)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i="1" dirty="0"/>
              <a:t>second-order matrix that shows the relationship between a 	pixel and its neighbors: yielding high values for a neighborhood 	that contains few coherent edges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EA2AD-B9ED-1355-37BC-C7D23B21C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320" y="0"/>
            <a:ext cx="3151239" cy="23700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63D1D8-0298-AA6F-AAC1-3C68734FD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316" y="4472740"/>
            <a:ext cx="3151238" cy="23672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D8756C-51B6-D544-22C8-E6206E936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315" y="2296024"/>
            <a:ext cx="3151239" cy="23686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172D9C7-43B1-586F-5FC9-91004602226B}"/>
              </a:ext>
            </a:extLst>
          </p:cNvPr>
          <p:cNvGrpSpPr/>
          <p:nvPr/>
        </p:nvGrpSpPr>
        <p:grpSpPr>
          <a:xfrm>
            <a:off x="1999902" y="1643036"/>
            <a:ext cx="3766654" cy="3383280"/>
            <a:chOff x="3967406" y="42505"/>
            <a:chExt cx="3766654" cy="33832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513DAD-55FB-B98A-9783-B3E671471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7406" y="42505"/>
              <a:ext cx="3766654" cy="338328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9C5339-E2A0-C4E5-24EB-43C6ACD2C7CD}"/>
                </a:ext>
              </a:extLst>
            </p:cNvPr>
            <p:cNvSpPr/>
            <p:nvPr/>
          </p:nvSpPr>
          <p:spPr>
            <a:xfrm>
              <a:off x="4314332" y="1060426"/>
              <a:ext cx="528736" cy="56598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9FA56D1-672E-EE5A-1F5C-5112746736E7}"/>
                </a:ext>
              </a:extLst>
            </p:cNvPr>
            <p:cNvSpPr/>
            <p:nvPr/>
          </p:nvSpPr>
          <p:spPr>
            <a:xfrm>
              <a:off x="5877345" y="2089126"/>
              <a:ext cx="528736" cy="56598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CB55161-FCDC-E90B-476F-870D85F10472}"/>
              </a:ext>
            </a:extLst>
          </p:cNvPr>
          <p:cNvSpPr/>
          <p:nvPr/>
        </p:nvSpPr>
        <p:spPr>
          <a:xfrm>
            <a:off x="4732770" y="2941197"/>
            <a:ext cx="528736" cy="56598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797E74C-7326-2F45-B16F-ACE12690BF9E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2875564" y="1002890"/>
            <a:ext cx="4825764" cy="19410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BD3D77B-C9E8-C1B8-313D-43FF58FF2B71}"/>
              </a:ext>
            </a:extLst>
          </p:cNvPr>
          <p:cNvCxnSpPr>
            <a:cxnSpLocks/>
            <a:endCxn id="15" idx="3"/>
          </p:cNvCxnSpPr>
          <p:nvPr/>
        </p:nvCxnSpPr>
        <p:spPr>
          <a:xfrm flipH="1" flipV="1">
            <a:off x="4438577" y="3972649"/>
            <a:ext cx="3270570" cy="16091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773A9F-3677-FF77-2C46-98220B0843E4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5261506" y="3224189"/>
            <a:ext cx="2473808" cy="1465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E2457A41-99D0-DAB1-0A54-9C5B33F4F6EB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6912077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How can we extract damage from remotely sensed imagery after natural and man-made events?</a:t>
            </a:r>
          </a:p>
        </p:txBody>
      </p:sp>
    </p:spTree>
    <p:extLst>
      <p:ext uri="{BB962C8B-B14F-4D97-AF65-F5344CB8AC3E}">
        <p14:creationId xmlns:p14="http://schemas.microsoft.com/office/powerpoint/2010/main" val="6825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4432F-E105-3A48-5D9E-8F5094113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B386C-2B65-0E69-6988-289232D56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69282-DAD2-FE2A-B9E2-B3C0CFA6F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6" y="1417637"/>
            <a:ext cx="12014445" cy="409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51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646D-AC9B-1C35-DF5C-85049907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DD27E-9E60-9DAD-0922-5D1DA9152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change detection using the log-ratio of medium resolution SAR backscatter intensity (Sentinel-1) be used to identify building damage?</a:t>
            </a:r>
          </a:p>
          <a:p>
            <a:r>
              <a:rPr lang="en-US" dirty="0"/>
              <a:t>Can change detection of the Gray Level Co-occurrence Matrix (GLCM) texture using medium resolution optical (Sentinel-2) be used to identify building damage?</a:t>
            </a:r>
          </a:p>
          <a:p>
            <a:r>
              <a:rPr lang="en-US" dirty="0"/>
              <a:t>Does using a building mask (OSM building footprints or a built-up index) improve performance?</a:t>
            </a:r>
          </a:p>
        </p:txBody>
      </p:sp>
    </p:spTree>
    <p:extLst>
      <p:ext uri="{BB962C8B-B14F-4D97-AF65-F5344CB8AC3E}">
        <p14:creationId xmlns:p14="http://schemas.microsoft.com/office/powerpoint/2010/main" val="1973041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5C7F08-9DAA-4DDA-B489-D505F613E858}"/>
              </a:ext>
            </a:extLst>
          </p:cNvPr>
          <p:cNvSpPr/>
          <p:nvPr/>
        </p:nvSpPr>
        <p:spPr>
          <a:xfrm>
            <a:off x="8205598" y="3620021"/>
            <a:ext cx="368468" cy="4384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2A208F-3686-415C-A6E3-5053300D83CF}"/>
              </a:ext>
            </a:extLst>
          </p:cNvPr>
          <p:cNvSpPr txBox="1"/>
          <p:nvPr/>
        </p:nvSpPr>
        <p:spPr>
          <a:xfrm>
            <a:off x="8092864" y="4230677"/>
            <a:ext cx="914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Ukraine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DB92BB-89F2-432F-8EA6-4399AA7328F8}"/>
              </a:ext>
            </a:extLst>
          </p:cNvPr>
          <p:cNvSpPr txBox="1"/>
          <p:nvPr/>
        </p:nvSpPr>
        <p:spPr>
          <a:xfrm>
            <a:off x="2718149" y="3576180"/>
            <a:ext cx="46658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Kyiv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A065CA-04BA-4536-B647-572D31394F61}"/>
              </a:ext>
            </a:extLst>
          </p:cNvPr>
          <p:cNvSpPr/>
          <p:nvPr/>
        </p:nvSpPr>
        <p:spPr>
          <a:xfrm>
            <a:off x="90384" y="1598291"/>
            <a:ext cx="5062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 searched images that cover Kyiv, the capital city of Ukraine, and the surrounding areas.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8EE5BE2-5512-420E-ACD0-BEACA6A4C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357477"/>
              </p:ext>
            </p:extLst>
          </p:nvPr>
        </p:nvGraphicFramePr>
        <p:xfrm>
          <a:off x="170875" y="2491026"/>
          <a:ext cx="4773760" cy="32308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79891">
                  <a:extLst>
                    <a:ext uri="{9D8B030D-6E8A-4147-A177-3AD203B41FA5}">
                      <a16:colId xmlns:a16="http://schemas.microsoft.com/office/drawing/2014/main" val="667727695"/>
                    </a:ext>
                  </a:extLst>
                </a:gridCol>
                <a:gridCol w="1672046">
                  <a:extLst>
                    <a:ext uri="{9D8B030D-6E8A-4147-A177-3AD203B41FA5}">
                      <a16:colId xmlns:a16="http://schemas.microsoft.com/office/drawing/2014/main" val="2402458321"/>
                    </a:ext>
                  </a:extLst>
                </a:gridCol>
                <a:gridCol w="1521823">
                  <a:extLst>
                    <a:ext uri="{9D8B030D-6E8A-4147-A177-3AD203B41FA5}">
                      <a16:colId xmlns:a16="http://schemas.microsoft.com/office/drawing/2014/main" val="236513660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Optical image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SAR image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347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Sentinel-2     (10 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Worldview 2/3 (0.5 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Sentinel-1</a:t>
                      </a:r>
                    </a:p>
                    <a:p>
                      <a:pPr algn="ctr"/>
                      <a:r>
                        <a:rPr lang="en-US" dirty="0"/>
                        <a:t>(10 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493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03/28/2021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02/28/2022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02/16/2022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887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01/02/2022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03/25/2022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02/19/2022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969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04/07/2022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03/31/2022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04/05/2022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437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05/09/2022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04/08/2022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151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448823"/>
                  </a:ext>
                </a:extLst>
              </a:tr>
              <a:tr h="352877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853645"/>
                  </a:ext>
                </a:extLst>
              </a:tr>
            </a:tbl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AEA63108-9B2D-4F57-BBC1-3228E36C7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432" y="99029"/>
            <a:ext cx="6307589" cy="1143000"/>
          </a:xfrm>
        </p:spPr>
        <p:txBody>
          <a:bodyPr/>
          <a:lstStyle/>
          <a:p>
            <a:r>
              <a:rPr lang="en-US" dirty="0"/>
              <a:t>Available Satellite imagery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1BD570-D713-3180-BDB0-D02B4C37D4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617" y="83298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68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80B62-BF9B-CBFD-1A77-FC5F07009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UNOSAT damage assessment of Bucha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5FDF-7FE1-7C83-9425-74AE93EAD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367" y="4703072"/>
            <a:ext cx="3927987" cy="1369809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Figure. </a:t>
            </a:r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UNOSAT damage assessment map of Bucha city. The background image is from Sentinel-2 acquired on January 2, 2022.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2E6DA-59D1-59B2-85E0-8B82A3FC4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17638"/>
            <a:ext cx="6912722" cy="45681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3DD41F-5C41-462C-87FF-EF9CDD470AA8}"/>
              </a:ext>
            </a:extLst>
          </p:cNvPr>
          <p:cNvSpPr txBox="1"/>
          <p:nvPr/>
        </p:nvSpPr>
        <p:spPr>
          <a:xfrm>
            <a:off x="7522322" y="1417637"/>
            <a:ext cx="4187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UNOSAT building damage labels in Bucha city (a small area with study area) are used to evaluate accuracy</a:t>
            </a:r>
          </a:p>
        </p:txBody>
      </p:sp>
    </p:spTree>
    <p:extLst>
      <p:ext uri="{BB962C8B-B14F-4D97-AF65-F5344CB8AC3E}">
        <p14:creationId xmlns:p14="http://schemas.microsoft.com/office/powerpoint/2010/main" val="626846798"/>
      </p:ext>
    </p:extLst>
  </p:cSld>
  <p:clrMapOvr>
    <a:masterClrMapping/>
  </p:clrMapOvr>
</p:sld>
</file>

<file path=ppt/theme/theme1.xml><?xml version="1.0" encoding="utf-8"?>
<a:theme xmlns:a="http://schemas.openxmlformats.org/drawingml/2006/main" name="UA PPT Template_Dark">
  <a:themeElements>
    <a:clrScheme name="Tufts Advancement PPT">
      <a:dk1>
        <a:srgbClr val="000000"/>
      </a:dk1>
      <a:lt1>
        <a:sysClr val="window" lastClr="FFFFFF"/>
      </a:lt1>
      <a:dk2>
        <a:srgbClr val="12182D"/>
      </a:dk2>
      <a:lt2>
        <a:srgbClr val="FFFFFF"/>
      </a:lt2>
      <a:accent1>
        <a:srgbClr val="4C4C4C"/>
      </a:accent1>
      <a:accent2>
        <a:srgbClr val="205389"/>
      </a:accent2>
      <a:accent3>
        <a:srgbClr val="ABC8D5"/>
      </a:accent3>
      <a:accent4>
        <a:srgbClr val="B9B6B0"/>
      </a:accent4>
      <a:accent5>
        <a:srgbClr val="CDDCDE"/>
      </a:accent5>
      <a:accent6>
        <a:srgbClr val="CECBC2"/>
      </a:accent6>
      <a:hlink>
        <a:srgbClr val="CC006A"/>
      </a:hlink>
      <a:folHlink>
        <a:srgbClr val="0092D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UA PPT Template_Light">
  <a:themeElements>
    <a:clrScheme name="Custom 2">
      <a:dk1>
        <a:sysClr val="windowText" lastClr="000000"/>
      </a:dk1>
      <a:lt1>
        <a:sysClr val="window" lastClr="FFFFFF"/>
      </a:lt1>
      <a:dk2>
        <a:srgbClr val="242852"/>
      </a:dk2>
      <a:lt2>
        <a:srgbClr val="404040"/>
      </a:lt2>
      <a:accent1>
        <a:srgbClr val="3876AF"/>
      </a:accent1>
      <a:accent2>
        <a:srgbClr val="629DD1"/>
      </a:accent2>
      <a:accent3>
        <a:srgbClr val="8DABCE"/>
      </a:accent3>
      <a:accent4>
        <a:srgbClr val="B2B3B2"/>
      </a:accent4>
      <a:accent5>
        <a:srgbClr val="808080"/>
      </a:accent5>
      <a:accent6>
        <a:srgbClr val="40404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Civil and Env Eng - Dark</Template>
  <TotalTime>40827</TotalTime>
  <Words>1067</Words>
  <Application>Microsoft Office PowerPoint</Application>
  <PresentationFormat>Widescreen</PresentationFormat>
  <Paragraphs>190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Palatino Linotype</vt:lpstr>
      <vt:lpstr>UA PPT Template_Dark</vt:lpstr>
      <vt:lpstr>UA PPT Template_Light</vt:lpstr>
      <vt:lpstr>PowerPoint Presentation</vt:lpstr>
      <vt:lpstr>PowerPoint Presentation</vt:lpstr>
      <vt:lpstr>Post-docs and Graduate Students</vt:lpstr>
      <vt:lpstr>How can we extract damage from remotely sensed imagery after natural and man-made events?</vt:lpstr>
      <vt:lpstr>Change in 0ptical texture : Haralick’s Gray Level Co-occurrence Matrix (GLCM)  second-order matrix that shows the relationship between a  pixel and its neighbors: yielding high values for a neighborhood  that contains few coherent edges </vt:lpstr>
      <vt:lpstr>Project framework</vt:lpstr>
      <vt:lpstr>Research questions:</vt:lpstr>
      <vt:lpstr>Available Satellite imagery</vt:lpstr>
      <vt:lpstr>UNOSAT damage assessment of Bucha city</vt:lpstr>
      <vt:lpstr>Building masks</vt:lpstr>
      <vt:lpstr>Results: Sentinel-1 SAR Backscatter Intensity Change</vt:lpstr>
      <vt:lpstr>Results: Sentinel-1 SAR Intensity Change: Accuracy vs UNOSAT</vt:lpstr>
      <vt:lpstr>Results: Sentinel-1 SAR Backscatter Intensity Change: Use of Masks</vt:lpstr>
      <vt:lpstr>Results: Sentinel-2 GLCM texture optical change</vt:lpstr>
      <vt:lpstr>Results: Sentinel-2 GLCM texture optical change</vt:lpstr>
      <vt:lpstr>Detection of flooded area</vt:lpstr>
      <vt:lpstr>Summary</vt:lpstr>
      <vt:lpstr>Questions?</vt:lpstr>
    </vt:vector>
  </TitlesOfParts>
  <Company>Tufts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Talmadge, Carolyn C.</dc:creator>
  <cp:lastModifiedBy>Koch, Magaly</cp:lastModifiedBy>
  <cp:revision>1289</cp:revision>
  <dcterms:created xsi:type="dcterms:W3CDTF">2017-04-04T14:49:50Z</dcterms:created>
  <dcterms:modified xsi:type="dcterms:W3CDTF">2022-09-06T19:53:28Z</dcterms:modified>
</cp:coreProperties>
</file>